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>
          <p15:clr>
            <a:srgbClr val="A4A3A4"/>
          </p15:clr>
        </p15:guide>
        <p15:guide id="2" pos="2160">
          <p15:clr>
            <a:srgbClr val="A4A3A4"/>
          </p15:clr>
        </p15:guide>
        <p15:guide id="3" pos="288">
          <p15:clr>
            <a:srgbClr val="A4A3A4"/>
          </p15:clr>
        </p15:guide>
        <p15:guide id="4" pos="2304">
          <p15:clr>
            <a:srgbClr val="A4A3A4"/>
          </p15:clr>
        </p15:guide>
        <p15:guide id="5" pos="4080">
          <p15:clr>
            <a:srgbClr val="A4A3A4"/>
          </p15:clr>
        </p15:guide>
        <p15:guide id="6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CCFF"/>
    <a:srgbClr val="CC0000"/>
    <a:srgbClr val="663300"/>
    <a:srgbClr val="FFFFFF"/>
    <a:srgbClr val="CCFF33"/>
    <a:srgbClr val="00FF00"/>
    <a:srgbClr val="66FF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2" autoAdjust="0"/>
    <p:restoredTop sz="94660" autoAdjust="0"/>
  </p:normalViewPr>
  <p:slideViewPr>
    <p:cSldViewPr>
      <p:cViewPr varScale="1">
        <p:scale>
          <a:sx n="52" d="100"/>
          <a:sy n="52" d="100"/>
        </p:scale>
        <p:origin x="2550" y="72"/>
      </p:cViewPr>
      <p:guideLst>
        <p:guide orient="horz" pos="2520"/>
        <p:guide pos="2160"/>
        <p:guide pos="288"/>
        <p:guide pos="2304"/>
        <p:guide pos="4080"/>
        <p:guide pos="2448"/>
      </p:guideLst>
    </p:cSldViewPr>
  </p:slideViewPr>
  <p:outlineViewPr>
    <p:cViewPr>
      <p:scale>
        <a:sx n="33" d="100"/>
        <a:sy n="33" d="100"/>
      </p:scale>
      <p:origin x="0" y="219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9FE44-2418-4B49-B34F-198B335110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18937-31DB-40E8-BC1C-79983D7D33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B0AF-5E23-4A25-A36D-E0A1E74FE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C499E-0D15-4758-873F-B755C4EBFD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D38E3-0C57-4A43-BA8F-FE98F18489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67663-D47D-4BB0-B871-D996E38D12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FCFF-E8A7-4084-B3C4-8D0B2F875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E430B-E97E-478F-A96B-41F7B3E12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F8030-76C6-485C-B85E-9265E5C795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51273-080E-4AB6-A90E-8D1B2B7169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15AA-4123-43C8-8E3E-D05A7BEFA4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B8AE3E-8C6C-45D8-8757-A6E20E59AF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3" name="Group 1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383063"/>
              </p:ext>
            </p:extLst>
          </p:nvPr>
        </p:nvGraphicFramePr>
        <p:xfrm>
          <a:off x="676275" y="4572001"/>
          <a:ext cx="5638800" cy="3276599"/>
        </p:xfrm>
        <a:graphic>
          <a:graphicData uri="http://schemas.openxmlformats.org/drawingml/2006/table">
            <a:tbl>
              <a:tblPr/>
              <a:tblGrid>
                <a:gridCol w="914400"/>
                <a:gridCol w="4724400"/>
              </a:tblGrid>
              <a:tr h="320450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その他の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参加者</a:t>
                      </a:r>
                      <a:b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　　名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33" name="Text Box 861"/>
          <p:cNvSpPr txBox="1">
            <a:spLocks noChangeArrowheads="1"/>
          </p:cNvSpPr>
          <p:nvPr/>
        </p:nvSpPr>
        <p:spPr bwMode="auto">
          <a:xfrm>
            <a:off x="0" y="203716"/>
            <a:ext cx="66479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8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「</a:t>
            </a:r>
            <a:r>
              <a:rPr lang="ja-JP" altLang="en-US" sz="1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将来</a:t>
            </a:r>
            <a:r>
              <a:rPr lang="ja-JP" altLang="en-US" sz="18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の課題のための日・オーストリア</a:t>
            </a:r>
            <a:r>
              <a:rPr lang="ja-JP" altLang="en-US" sz="1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委員会」第２１回会合</a:t>
            </a:r>
            <a:endParaRPr lang="ja-JP" altLang="en-US" sz="18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939" name="Rectangle 867"/>
          <p:cNvSpPr>
            <a:spLocks noChangeArrowheads="1"/>
          </p:cNvSpPr>
          <p:nvPr/>
        </p:nvSpPr>
        <p:spPr bwMode="auto">
          <a:xfrm>
            <a:off x="1658938" y="715962"/>
            <a:ext cx="397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公開シンポジウム　申込書　（別紙）</a:t>
            </a:r>
          </a:p>
        </p:txBody>
      </p:sp>
      <p:graphicFrame>
        <p:nvGraphicFramePr>
          <p:cNvPr id="3975" name="Group 9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71741"/>
              </p:ext>
            </p:extLst>
          </p:nvPr>
        </p:nvGraphicFramePr>
        <p:xfrm>
          <a:off x="676275" y="1981200"/>
          <a:ext cx="5638800" cy="857250"/>
        </p:xfrm>
        <a:graphic>
          <a:graphicData uri="http://schemas.openxmlformats.org/drawingml/2006/table">
            <a:tbl>
              <a:tblPr/>
              <a:tblGrid>
                <a:gridCol w="889000"/>
                <a:gridCol w="4749800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組織・団体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申込代表者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氏名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33" name="Group 1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610960"/>
              </p:ext>
            </p:extLst>
          </p:nvPr>
        </p:nvGraphicFramePr>
        <p:xfrm>
          <a:off x="676275" y="2940014"/>
          <a:ext cx="5638800" cy="1416300"/>
        </p:xfrm>
        <a:graphic>
          <a:graphicData uri="http://schemas.openxmlformats.org/drawingml/2006/table">
            <a:tbl>
              <a:tblPr/>
              <a:tblGrid>
                <a:gridCol w="889000"/>
                <a:gridCol w="2082800"/>
                <a:gridCol w="838200"/>
                <a:gridCol w="1828800"/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〒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電話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FAX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メール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アドレス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　　　　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28" name="Text Box 35"/>
          <p:cNvSpPr txBox="1">
            <a:spLocks noChangeArrowheads="1"/>
          </p:cNvSpPr>
          <p:nvPr/>
        </p:nvSpPr>
        <p:spPr bwMode="auto">
          <a:xfrm>
            <a:off x="1400175" y="1177637"/>
            <a:ext cx="4191000" cy="584775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5400000" scaled="1"/>
          </a:gra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663300"/>
                </a:solidFill>
                <a:latin typeface="Arial Narrow" pitchFamily="34" charset="0"/>
              </a:rPr>
              <a:t>FAX:</a:t>
            </a:r>
            <a:r>
              <a:rPr lang="en-US" altLang="ja-JP" sz="1600" b="1" dirty="0">
                <a:solidFill>
                  <a:srgbClr val="663300"/>
                </a:solidFill>
              </a:rPr>
              <a:t> </a:t>
            </a:r>
            <a:r>
              <a:rPr lang="ja-JP" altLang="en-US" sz="1600" b="1" dirty="0" smtClean="0">
                <a:solidFill>
                  <a:srgbClr val="663300"/>
                </a:solidFill>
              </a:rPr>
              <a:t>０５４－２２１－１１０９</a:t>
            </a:r>
            <a:endParaRPr lang="en-US" altLang="ja-JP" sz="1600" b="1" dirty="0">
              <a:solidFill>
                <a:srgbClr val="6633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663300"/>
                </a:solidFill>
              </a:rPr>
              <a:t>Mail: </a:t>
            </a:r>
            <a:r>
              <a:rPr lang="en-US" altLang="ja-JP" sz="1600" b="1" dirty="0" smtClean="0">
                <a:solidFill>
                  <a:srgbClr val="663300"/>
                </a:solidFill>
              </a:rPr>
              <a:t>mice@city.shizuoka.lg.jp</a:t>
            </a:r>
          </a:p>
        </p:txBody>
      </p:sp>
      <p:sp>
        <p:nvSpPr>
          <p:cNvPr id="3129" name="Text Box 47"/>
          <p:cNvSpPr txBox="1">
            <a:spLocks noChangeArrowheads="1"/>
          </p:cNvSpPr>
          <p:nvPr/>
        </p:nvSpPr>
        <p:spPr bwMode="auto">
          <a:xfrm>
            <a:off x="1457296" y="7894913"/>
            <a:ext cx="40767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申し込み先</a:t>
            </a:r>
            <a:r>
              <a:rPr lang="en-US" altLang="ja-JP" dirty="0"/>
              <a:t>】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〒</a:t>
            </a:r>
            <a:r>
              <a:rPr lang="ja-JP" altLang="en-US" dirty="0"/>
              <a:t>４２０－８６０２　</a:t>
            </a:r>
            <a:r>
              <a:rPr lang="ja-JP" altLang="en-US" dirty="0" smtClean="0"/>
              <a:t>静岡市葵区追手町５番１号</a:t>
            </a:r>
            <a:endParaRPr lang="en-US" altLang="ja-JP" dirty="0"/>
          </a:p>
          <a:p>
            <a:r>
              <a:rPr lang="en-US" altLang="ja-JP" dirty="0"/>
              <a:t>                           </a:t>
            </a:r>
            <a:r>
              <a:rPr lang="ja-JP" altLang="en-US" dirty="0" smtClean="0"/>
              <a:t>静岡市役所　ＭＩＣＥ・国際課　</a:t>
            </a:r>
            <a:r>
              <a:rPr lang="en-US" altLang="ja-JP" dirty="0" smtClean="0"/>
              <a:t> </a:t>
            </a:r>
            <a:endParaRPr lang="ja-JP" altLang="en-US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　　　　　　　　　　</a:t>
            </a:r>
          </a:p>
        </p:txBody>
      </p:sp>
      <p:sp>
        <p:nvSpPr>
          <p:cNvPr id="3130" name="Text Box 100"/>
          <p:cNvSpPr txBox="1">
            <a:spLocks noChangeArrowheads="1"/>
          </p:cNvSpPr>
          <p:nvPr/>
        </p:nvSpPr>
        <p:spPr bwMode="auto">
          <a:xfrm>
            <a:off x="2785806" y="8310411"/>
            <a:ext cx="19720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電話：０５４－２２１－１４２３</a:t>
            </a:r>
            <a:endParaRPr lang="en-US" altLang="ja-JP" dirty="0" smtClean="0"/>
          </a:p>
          <a:p>
            <a:r>
              <a:rPr lang="ja-JP" altLang="en-US" dirty="0" smtClean="0"/>
              <a:t>担当：</a:t>
            </a:r>
            <a:r>
              <a:rPr lang="ja-JP" altLang="en-US" dirty="0"/>
              <a:t>望月</a:t>
            </a:r>
            <a:r>
              <a:rPr lang="ja-JP" altLang="en-US" dirty="0" smtClean="0"/>
              <a:t>、鈴木、竹中</a:t>
            </a:r>
            <a:endParaRPr lang="en-US" altLang="ja-JP" dirty="0"/>
          </a:p>
        </p:txBody>
      </p:sp>
      <p:sp>
        <p:nvSpPr>
          <p:cNvPr id="10" name="Text Box 47"/>
          <p:cNvSpPr txBox="1">
            <a:spLocks noChangeArrowheads="1"/>
          </p:cNvSpPr>
          <p:nvPr/>
        </p:nvSpPr>
        <p:spPr bwMode="auto">
          <a:xfrm>
            <a:off x="1232182" y="8839200"/>
            <a:ext cx="51411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「将来の課題のための日・オーストリア委員会」一般に関する問い合わせ先</a:t>
            </a:r>
            <a:endParaRPr lang="en-US" altLang="ja-JP" dirty="0"/>
          </a:p>
          <a:p>
            <a:r>
              <a:rPr lang="en-US" altLang="ja-JP" dirty="0"/>
              <a:t>                           </a:t>
            </a:r>
            <a:r>
              <a:rPr lang="ja-JP" altLang="en-US" dirty="0" smtClean="0"/>
              <a:t>　　　外務省欧州局中・東欧課　</a:t>
            </a:r>
            <a:endParaRPr lang="en-US" altLang="ja-JP" dirty="0" smtClean="0"/>
          </a:p>
          <a:p>
            <a:r>
              <a:rPr lang="ja-JP" altLang="en-US" dirty="0" smtClean="0"/>
              <a:t>　　　　　　　　　　　　　　　電話：０３－５５０１－８２９８</a:t>
            </a:r>
            <a:endParaRPr lang="en-US" altLang="ja-JP" dirty="0" smtClean="0"/>
          </a:p>
          <a:p>
            <a:r>
              <a:rPr lang="ja-JP" altLang="en-US" dirty="0" smtClean="0"/>
              <a:t>　　　　　　　　　　　　　　　担当：米山</a:t>
            </a:r>
            <a:endParaRPr lang="en-US" altLang="ja-JP" dirty="0" smtClean="0"/>
          </a:p>
          <a:p>
            <a:endParaRPr lang="ja-JP" altLang="en-US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　　　　　　　　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3175">
          <a:solidFill>
            <a:schemeClr val="tx1"/>
          </a:solidFill>
        </a:ln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