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9"/>
    <a:srgbClr val="EBF3FA"/>
    <a:srgbClr val="FFFFFF"/>
    <a:srgbClr val="ECF4FA"/>
    <a:srgbClr val="EC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94660"/>
  </p:normalViewPr>
  <p:slideViewPr>
    <p:cSldViewPr snapToGrid="0">
      <p:cViewPr>
        <p:scale>
          <a:sx n="100" d="100"/>
          <a:sy n="100" d="100"/>
        </p:scale>
        <p:origin x="1362" y="-25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2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2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06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14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93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59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85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71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44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4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78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867211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9C1FD-1ABD-461E-B49C-28F10F2C0BA7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63F5-418D-42B6-A07A-61B3E386DD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47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-7620"/>
            <a:ext cx="6858000" cy="9906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36577" y="86541"/>
            <a:ext cx="811969" cy="707982"/>
            <a:chOff x="858416" y="962511"/>
            <a:chExt cx="1072877" cy="866290"/>
          </a:xfrm>
        </p:grpSpPr>
        <p:sp>
          <p:nvSpPr>
            <p:cNvPr id="6" name="円/楕円 5"/>
            <p:cNvSpPr/>
            <p:nvPr/>
          </p:nvSpPr>
          <p:spPr>
            <a:xfrm>
              <a:off x="858416" y="962511"/>
              <a:ext cx="527993" cy="498102"/>
            </a:xfrm>
            <a:prstGeom prst="ellipse">
              <a:avLst/>
            </a:prstGeom>
            <a:solidFill>
              <a:srgbClr val="0085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1002590" y="1102998"/>
              <a:ext cx="236415" cy="222230"/>
            </a:xfrm>
            <a:prstGeom prst="ellipse">
              <a:avLst/>
            </a:prstGeom>
            <a:solidFill>
              <a:srgbClr val="ECF4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1411180" y="962511"/>
              <a:ext cx="520113" cy="498102"/>
            </a:xfrm>
            <a:prstGeom prst="ellipse">
              <a:avLst/>
            </a:prstGeom>
            <a:solidFill>
              <a:srgbClr val="0085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550839" y="1102998"/>
              <a:ext cx="236415" cy="222230"/>
            </a:xfrm>
            <a:prstGeom prst="ellipse">
              <a:avLst/>
            </a:prstGeom>
            <a:solidFill>
              <a:srgbClr val="ECF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10" name="フリーフォーム 9"/>
            <p:cNvSpPr/>
            <p:nvPr/>
          </p:nvSpPr>
          <p:spPr>
            <a:xfrm>
              <a:off x="1020993" y="1358797"/>
              <a:ext cx="853663" cy="470004"/>
            </a:xfrm>
            <a:custGeom>
              <a:avLst/>
              <a:gdLst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71172 w 993002"/>
                <a:gd name="connsiteY6" fmla="*/ 68121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71172 w 993002"/>
                <a:gd name="connsiteY6" fmla="*/ 68121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71172 w 993002"/>
                <a:gd name="connsiteY6" fmla="*/ 68121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9209 w 993002"/>
                <a:gd name="connsiteY4" fmla="*/ 246285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1345 w 993002"/>
                <a:gd name="connsiteY4" fmla="*/ 238424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1345 w 993002"/>
                <a:gd name="connsiteY4" fmla="*/ 238424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243665 w 993002"/>
                <a:gd name="connsiteY3" fmla="*/ 141483 h 584273"/>
                <a:gd name="connsiteX4" fmla="*/ 411345 w 993002"/>
                <a:gd name="connsiteY4" fmla="*/ 238424 h 584273"/>
                <a:gd name="connsiteX5" fmla="*/ 571172 w 993002"/>
                <a:gd name="connsiteY5" fmla="*/ 17554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6311 w 993002"/>
                <a:gd name="connsiteY3" fmla="*/ 170325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71172 w 993002"/>
                <a:gd name="connsiteY6" fmla="*/ 17554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1002333 w 1002333"/>
                <a:gd name="connsiteY0" fmla="*/ 0 h 584273"/>
                <a:gd name="connsiteX1" fmla="*/ 431160 w 1002333"/>
                <a:gd name="connsiteY1" fmla="*/ 584273 h 584273"/>
                <a:gd name="connsiteX2" fmla="*/ 9331 w 1002333"/>
                <a:gd name="connsiteY2" fmla="*/ 172924 h 584273"/>
                <a:gd name="connsiteX3" fmla="*/ 145642 w 1002333"/>
                <a:gd name="connsiteY3" fmla="*/ 170325 h 584273"/>
                <a:gd name="connsiteX4" fmla="*/ 252996 w 1002333"/>
                <a:gd name="connsiteY4" fmla="*/ 141483 h 584273"/>
                <a:gd name="connsiteX5" fmla="*/ 420676 w 1002333"/>
                <a:gd name="connsiteY5" fmla="*/ 238424 h 584273"/>
                <a:gd name="connsiteX6" fmla="*/ 580503 w 1002333"/>
                <a:gd name="connsiteY6" fmla="*/ 175544 h 584273"/>
                <a:gd name="connsiteX7" fmla="*/ 562154 w 1002333"/>
                <a:gd name="connsiteY7" fmla="*/ 62879 h 584273"/>
                <a:gd name="connsiteX8" fmla="*/ 1002333 w 1002333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6311 w 993002"/>
                <a:gd name="connsiteY3" fmla="*/ 170325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71172 w 993002"/>
                <a:gd name="connsiteY6" fmla="*/ 17554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41554 w 993002"/>
                <a:gd name="connsiteY3" fmla="*/ 180807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71172 w 993002"/>
                <a:gd name="connsiteY6" fmla="*/ 17554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41554 w 993002"/>
                <a:gd name="connsiteY3" fmla="*/ 180807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71172 w 993002"/>
                <a:gd name="connsiteY6" fmla="*/ 17554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71172 w 993002"/>
                <a:gd name="connsiteY6" fmla="*/ 17554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71172 w 993002"/>
                <a:gd name="connsiteY6" fmla="*/ 17554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63308 w 993002"/>
                <a:gd name="connsiteY6" fmla="*/ 17292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63308 w 993002"/>
                <a:gd name="connsiteY6" fmla="*/ 17292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63308 w 993002"/>
                <a:gd name="connsiteY6" fmla="*/ 172924 h 584273"/>
                <a:gd name="connsiteX7" fmla="*/ 552823 w 993002"/>
                <a:gd name="connsiteY7" fmla="*/ 62879 h 584273"/>
                <a:gd name="connsiteX8" fmla="*/ 993002 w 993002"/>
                <a:gd name="connsiteY8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411345 w 993002"/>
                <a:gd name="connsiteY5" fmla="*/ 238424 h 584273"/>
                <a:gd name="connsiteX6" fmla="*/ 552823 w 993002"/>
                <a:gd name="connsiteY6" fmla="*/ 62879 h 584273"/>
                <a:gd name="connsiteX7" fmla="*/ 993002 w 993002"/>
                <a:gd name="connsiteY7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552823 w 993002"/>
                <a:gd name="connsiteY5" fmla="*/ 62879 h 584273"/>
                <a:gd name="connsiteX6" fmla="*/ 993002 w 993002"/>
                <a:gd name="connsiteY6" fmla="*/ 0 h 584273"/>
                <a:gd name="connsiteX0" fmla="*/ 993002 w 993002"/>
                <a:gd name="connsiteY0" fmla="*/ 0 h 584273"/>
                <a:gd name="connsiteX1" fmla="*/ 421829 w 993002"/>
                <a:gd name="connsiteY1" fmla="*/ 584273 h 584273"/>
                <a:gd name="connsiteX2" fmla="*/ 0 w 993002"/>
                <a:gd name="connsiteY2" fmla="*/ 172924 h 584273"/>
                <a:gd name="connsiteX3" fmla="*/ 131069 w 993002"/>
                <a:gd name="connsiteY3" fmla="*/ 175566 h 584273"/>
                <a:gd name="connsiteX4" fmla="*/ 243665 w 993002"/>
                <a:gd name="connsiteY4" fmla="*/ 141483 h 584273"/>
                <a:gd name="connsiteX5" fmla="*/ 587180 w 993002"/>
                <a:gd name="connsiteY5" fmla="*/ 68120 h 584273"/>
                <a:gd name="connsiteX6" fmla="*/ 993002 w 993002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75566 h 584273"/>
                <a:gd name="connsiteX4" fmla="*/ 282986 w 1032323"/>
                <a:gd name="connsiteY4" fmla="*/ 141483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75566 h 584273"/>
                <a:gd name="connsiteX4" fmla="*/ 282986 w 1032323"/>
                <a:gd name="connsiteY4" fmla="*/ 141483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57224 h 584273"/>
                <a:gd name="connsiteX4" fmla="*/ 282986 w 1032323"/>
                <a:gd name="connsiteY4" fmla="*/ 141483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57224 h 584273"/>
                <a:gd name="connsiteX4" fmla="*/ 282986 w 1032323"/>
                <a:gd name="connsiteY4" fmla="*/ 141483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57224 h 584273"/>
                <a:gd name="connsiteX4" fmla="*/ 282986 w 1032323"/>
                <a:gd name="connsiteY4" fmla="*/ 141483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57224 h 584273"/>
                <a:gd name="connsiteX4" fmla="*/ 293755 w 1032323"/>
                <a:gd name="connsiteY4" fmla="*/ 126571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57224 h 584273"/>
                <a:gd name="connsiteX4" fmla="*/ 293755 w 1032323"/>
                <a:gd name="connsiteY4" fmla="*/ 126571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  <a:gd name="connsiteX0" fmla="*/ 1032323 w 1032323"/>
                <a:gd name="connsiteY0" fmla="*/ 0 h 584273"/>
                <a:gd name="connsiteX1" fmla="*/ 461150 w 1032323"/>
                <a:gd name="connsiteY1" fmla="*/ 584273 h 584273"/>
                <a:gd name="connsiteX2" fmla="*/ 0 w 1032323"/>
                <a:gd name="connsiteY2" fmla="*/ 141479 h 584273"/>
                <a:gd name="connsiteX3" fmla="*/ 170390 w 1032323"/>
                <a:gd name="connsiteY3" fmla="*/ 165085 h 584273"/>
                <a:gd name="connsiteX4" fmla="*/ 293755 w 1032323"/>
                <a:gd name="connsiteY4" fmla="*/ 126571 h 584273"/>
                <a:gd name="connsiteX5" fmla="*/ 626501 w 1032323"/>
                <a:gd name="connsiteY5" fmla="*/ 68120 h 584273"/>
                <a:gd name="connsiteX6" fmla="*/ 1032323 w 1032323"/>
                <a:gd name="connsiteY6" fmla="*/ 0 h 584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2323" h="584273">
                  <a:moveTo>
                    <a:pt x="1032323" y="0"/>
                  </a:moveTo>
                  <a:lnTo>
                    <a:pt x="461150" y="584273"/>
                  </a:lnTo>
                  <a:lnTo>
                    <a:pt x="0" y="141479"/>
                  </a:lnTo>
                  <a:cubicBezTo>
                    <a:pt x="72973" y="164201"/>
                    <a:pt x="121431" y="167570"/>
                    <a:pt x="170390" y="165085"/>
                  </a:cubicBezTo>
                  <a:cubicBezTo>
                    <a:pt x="219349" y="162600"/>
                    <a:pt x="259718" y="139679"/>
                    <a:pt x="293755" y="126571"/>
                  </a:cubicBezTo>
                  <a:cubicBezTo>
                    <a:pt x="364047" y="107790"/>
                    <a:pt x="501612" y="91701"/>
                    <a:pt x="626501" y="68120"/>
                  </a:cubicBezTo>
                  <a:lnTo>
                    <a:pt x="1032323" y="0"/>
                  </a:lnTo>
                  <a:close/>
                </a:path>
              </a:pathLst>
            </a:custGeom>
            <a:solidFill>
              <a:srgbClr val="0085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11" name="パイ 10"/>
            <p:cNvSpPr/>
            <p:nvPr/>
          </p:nvSpPr>
          <p:spPr>
            <a:xfrm>
              <a:off x="1263776" y="1257618"/>
              <a:ext cx="262292" cy="269231"/>
            </a:xfrm>
            <a:prstGeom prst="pie">
              <a:avLst>
                <a:gd name="adj1" fmla="val 674783"/>
                <a:gd name="adj2" fmla="val 9388433"/>
              </a:avLst>
            </a:prstGeom>
            <a:solidFill>
              <a:srgbClr val="EBF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996081" y="5473"/>
            <a:ext cx="4565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85C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大阪ガス㈱</a:t>
            </a:r>
            <a:endParaRPr kumimoji="1" lang="ja-JP" alt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85C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6660" y="718791"/>
            <a:ext cx="5810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85C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オープンイノベーション</a:t>
            </a:r>
            <a:endParaRPr kumimoji="1" lang="ja-JP" alt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85C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06729" y="1552600"/>
            <a:ext cx="244096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主催：中部経済産業局</a:t>
            </a:r>
            <a:endParaRPr kumimoji="1" lang="en-US" altLang="ja-JP" sz="1400" b="1" dirty="0" smtClean="0"/>
          </a:p>
          <a:p>
            <a:r>
              <a:rPr lang="ja-JP" altLang="en-US" sz="1400" b="1" dirty="0" smtClean="0"/>
              <a:t>協力：大阪ガス株式会社</a:t>
            </a:r>
            <a:endParaRPr lang="en-US" altLang="ja-JP" sz="1400" b="1" dirty="0" smtClean="0"/>
          </a:p>
          <a:p>
            <a:pPr>
              <a:spcBef>
                <a:spcPts val="600"/>
              </a:spcBef>
            </a:pPr>
            <a:r>
              <a:rPr kumimoji="1" lang="ja-JP" altLang="en-US" sz="1100" b="1" dirty="0" smtClean="0"/>
              <a:t>事務局：公益財団法人</a:t>
            </a:r>
            <a:endParaRPr kumimoji="1" lang="en-US" altLang="ja-JP" sz="1100" b="1" dirty="0" smtClean="0"/>
          </a:p>
          <a:p>
            <a:r>
              <a:rPr lang="ja-JP" altLang="en-US" sz="1100" b="1" dirty="0"/>
              <a:t>　</a:t>
            </a:r>
            <a:r>
              <a:rPr lang="ja-JP" altLang="en-US" sz="1100" b="1" dirty="0" smtClean="0"/>
              <a:t>　　　　　</a:t>
            </a:r>
            <a:r>
              <a:rPr kumimoji="1" lang="ja-JP" altLang="en-US" sz="1100" b="1" dirty="0" smtClean="0"/>
              <a:t>国際環境技術移転センター</a:t>
            </a:r>
            <a:endParaRPr kumimoji="1" lang="ja-JP" altLang="en-US" sz="11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8701" y="1800000"/>
            <a:ext cx="5576208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n w="254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大阪ガス㈱と事業展開、</a:t>
            </a:r>
            <a:endParaRPr kumimoji="1" lang="en-US" altLang="ja-JP" sz="3200" b="1" dirty="0" smtClean="0">
              <a:ln w="254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kumimoji="1" lang="ja-JP" altLang="en-US" sz="3200" b="1" dirty="0" smtClean="0">
                <a:ln w="254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技術開発を進めるチャンス</a:t>
            </a:r>
            <a:r>
              <a:rPr kumimoji="1" lang="en-US" altLang="ja-JP" sz="4400" b="1" i="1" dirty="0" smtClean="0">
                <a:ln w="254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!!</a:t>
            </a:r>
            <a:endParaRPr kumimoji="1" lang="ja-JP" altLang="en-US" sz="4400" b="1" i="1" dirty="0">
              <a:ln w="254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5855" y="3060000"/>
            <a:ext cx="612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中部経済産業局では</a:t>
            </a:r>
            <a:r>
              <a:rPr lang="ja-JP" altLang="en-US" sz="1600" b="1" dirty="0" smtClean="0"/>
              <a:t>、オープンイノベーションを通じ、中部圏内外の大手企業と中部圏の企業のマッチングを支援してお</a:t>
            </a:r>
            <a:r>
              <a:rPr lang="ja-JP" altLang="en-US" sz="1600" b="1" dirty="0"/>
              <a:t>り</a:t>
            </a:r>
            <a:r>
              <a:rPr lang="ja-JP" altLang="en-US" sz="1600" b="1" dirty="0" smtClean="0"/>
              <a:t>ます。</a:t>
            </a:r>
            <a:endParaRPr kumimoji="1" lang="ja-JP" altLang="en-US" sz="1600" b="1" dirty="0"/>
          </a:p>
        </p:txBody>
      </p:sp>
      <p:sp>
        <p:nvSpPr>
          <p:cNvPr id="20" name="角丸四角形 19"/>
          <p:cNvSpPr/>
          <p:nvPr/>
        </p:nvSpPr>
        <p:spPr>
          <a:xfrm>
            <a:off x="72000" y="3708000"/>
            <a:ext cx="6674961" cy="3177295"/>
          </a:xfrm>
          <a:prstGeom prst="roundRect">
            <a:avLst>
              <a:gd name="adj" fmla="val 709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1316" y="4336978"/>
            <a:ext cx="3874140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200" b="1" dirty="0" smtClean="0">
                <a:latin typeface="+mn-ea"/>
              </a:rPr>
              <a:t>日時：平成２９年</a:t>
            </a:r>
            <a:r>
              <a:rPr lang="ja-JP" altLang="en-US" sz="1200" b="1" dirty="0" smtClean="0">
                <a:latin typeface="+mn-ea"/>
              </a:rPr>
              <a:t>７</a:t>
            </a:r>
            <a:r>
              <a:rPr kumimoji="1" lang="ja-JP" altLang="en-US" sz="1200" b="1" dirty="0" smtClean="0">
                <a:latin typeface="+mn-ea"/>
              </a:rPr>
              <a:t>月３１日（月）　</a:t>
            </a:r>
            <a:r>
              <a:rPr kumimoji="1" lang="en-US" altLang="ja-JP" sz="1200" b="1" dirty="0" smtClean="0">
                <a:latin typeface="+mn-ea"/>
              </a:rPr>
              <a:t>14:00 </a:t>
            </a:r>
            <a:r>
              <a:rPr kumimoji="1" lang="ja-JP" altLang="en-US" sz="1200" b="1" dirty="0" smtClean="0">
                <a:latin typeface="+mn-ea"/>
              </a:rPr>
              <a:t>～ </a:t>
            </a:r>
            <a:r>
              <a:rPr kumimoji="1" lang="en-US" altLang="ja-JP" sz="1200" b="1" dirty="0" smtClean="0">
                <a:latin typeface="+mn-ea"/>
              </a:rPr>
              <a:t>16:30</a:t>
            </a:r>
          </a:p>
          <a:p>
            <a:pPr>
              <a:lnSpc>
                <a:spcPct val="120000"/>
              </a:lnSpc>
            </a:pP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b="1" dirty="0" smtClean="0">
                <a:latin typeface="+mn-ea"/>
              </a:rPr>
              <a:t>　　　　　　　　　　　　　　　　　　　　（</a:t>
            </a:r>
            <a:r>
              <a:rPr lang="en-US" altLang="ja-JP" sz="1200" b="1" dirty="0" smtClean="0">
                <a:latin typeface="+mn-ea"/>
              </a:rPr>
              <a:t>13</a:t>
            </a:r>
            <a:r>
              <a:rPr lang="ja-JP" altLang="en-US" sz="1200" b="1" dirty="0" smtClean="0">
                <a:latin typeface="+mn-ea"/>
              </a:rPr>
              <a:t>：</a:t>
            </a:r>
            <a:r>
              <a:rPr lang="en-US" altLang="ja-JP" sz="1200" b="1" dirty="0" smtClean="0">
                <a:latin typeface="+mn-ea"/>
              </a:rPr>
              <a:t>30</a:t>
            </a:r>
            <a:r>
              <a:rPr lang="ja-JP" altLang="en-US" sz="1200" b="1" dirty="0" smtClean="0">
                <a:latin typeface="+mn-ea"/>
              </a:rPr>
              <a:t>受付開始）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 smtClean="0">
                <a:latin typeface="+mn-ea"/>
              </a:rPr>
              <a:t>場所：名古屋栄ビルディング</a:t>
            </a:r>
            <a:r>
              <a:rPr kumimoji="1" lang="ja-JP" altLang="en-US" sz="1200" b="1" dirty="0" smtClean="0">
                <a:latin typeface="+mn-ea"/>
              </a:rPr>
              <a:t>１２階　特別会議室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b="1" dirty="0" smtClean="0">
                <a:latin typeface="+mn-ea"/>
              </a:rPr>
              <a:t>　　</a:t>
            </a:r>
            <a:r>
              <a:rPr lang="ja-JP" altLang="en-US" sz="1200" b="1" dirty="0">
                <a:latin typeface="+mn-ea"/>
              </a:rPr>
              <a:t>　（名古屋市東区武平町</a:t>
            </a:r>
            <a:r>
              <a:rPr lang="en-US" altLang="ja-JP" sz="1200" b="1" dirty="0">
                <a:latin typeface="+mn-ea"/>
              </a:rPr>
              <a:t>5-1</a:t>
            </a:r>
            <a:r>
              <a:rPr lang="ja-JP" altLang="en-US" sz="1200" b="1" dirty="0" smtClean="0">
                <a:latin typeface="+mn-ea"/>
              </a:rPr>
              <a:t>）</a:t>
            </a:r>
            <a:r>
              <a:rPr kumimoji="1" lang="ja-JP" altLang="en-US" sz="1200" b="1" dirty="0" smtClean="0">
                <a:latin typeface="+mn-ea"/>
              </a:rPr>
              <a:t>　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 smtClean="0">
                <a:latin typeface="+mn-ea"/>
              </a:rPr>
              <a:t>定員：先着</a:t>
            </a:r>
            <a:r>
              <a:rPr lang="en-US" altLang="ja-JP" sz="1200" b="1" dirty="0" smtClean="0">
                <a:latin typeface="+mn-ea"/>
              </a:rPr>
              <a:t>100</a:t>
            </a:r>
            <a:r>
              <a:rPr lang="ja-JP" altLang="en-US" sz="1200" b="1" dirty="0" smtClean="0">
                <a:latin typeface="+mn-ea"/>
              </a:rPr>
              <a:t>名</a:t>
            </a:r>
            <a:endParaRPr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b="1" dirty="0" smtClean="0">
                <a:latin typeface="+mn-ea"/>
              </a:rPr>
              <a:t>申込締切：平成</a:t>
            </a:r>
            <a:r>
              <a:rPr lang="ja-JP" altLang="en-US" sz="1200" b="1" dirty="0" smtClean="0">
                <a:latin typeface="+mn-ea"/>
              </a:rPr>
              <a:t>２９</a:t>
            </a:r>
            <a:r>
              <a:rPr kumimoji="1" lang="ja-JP" altLang="en-US" sz="1200" b="1" dirty="0" smtClean="0">
                <a:latin typeface="+mn-ea"/>
              </a:rPr>
              <a:t>年</a:t>
            </a:r>
            <a:r>
              <a:rPr lang="ja-JP" altLang="en-US" sz="1200" b="1" dirty="0" smtClean="0">
                <a:latin typeface="+mn-ea"/>
              </a:rPr>
              <a:t>７</a:t>
            </a:r>
            <a:r>
              <a:rPr kumimoji="1" lang="ja-JP" altLang="en-US" sz="1200" b="1" dirty="0" smtClean="0">
                <a:latin typeface="+mn-ea"/>
              </a:rPr>
              <a:t>月</a:t>
            </a:r>
            <a:r>
              <a:rPr lang="ja-JP" altLang="en-US" sz="1200" b="1" dirty="0" smtClean="0">
                <a:latin typeface="+mn-ea"/>
              </a:rPr>
              <a:t>２</a:t>
            </a:r>
            <a:r>
              <a:rPr lang="ja-JP" altLang="en-US" sz="1200" b="1" dirty="0">
                <a:latin typeface="+mn-ea"/>
              </a:rPr>
              <a:t>０</a:t>
            </a:r>
            <a:r>
              <a:rPr kumimoji="1" lang="ja-JP" altLang="en-US" sz="1200" b="1" dirty="0" smtClean="0">
                <a:latin typeface="+mn-ea"/>
              </a:rPr>
              <a:t>日（木）１７時まで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b="1" dirty="0" smtClean="0">
                <a:latin typeface="+mn-ea"/>
              </a:rPr>
              <a:t>申込方法：申込書にご記入の上、</a:t>
            </a:r>
            <a:r>
              <a:rPr kumimoji="1" lang="en-US" altLang="ja-JP" sz="1200" b="1" dirty="0" smtClean="0">
                <a:latin typeface="+mn-ea"/>
              </a:rPr>
              <a:t>FAX</a:t>
            </a:r>
            <a:r>
              <a:rPr kumimoji="1" lang="ja-JP" altLang="en-US" sz="1200" b="1" dirty="0" smtClean="0">
                <a:latin typeface="+mn-ea"/>
              </a:rPr>
              <a:t>又はメールにて</a:t>
            </a:r>
            <a:r>
              <a:rPr kumimoji="1" lang="ja-JP" altLang="en-US" sz="1200" b="1" dirty="0" err="1" smtClean="0">
                <a:latin typeface="+mn-ea"/>
              </a:rPr>
              <a:t>お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b="1" dirty="0" smtClean="0">
                <a:latin typeface="+mn-ea"/>
              </a:rPr>
              <a:t>　</a:t>
            </a:r>
            <a:r>
              <a:rPr kumimoji="1" lang="ja-JP" altLang="en-US" sz="1200" b="1" dirty="0" smtClean="0">
                <a:latin typeface="+mn-ea"/>
              </a:rPr>
              <a:t>申</a:t>
            </a:r>
            <a:r>
              <a:rPr lang="ja-JP" altLang="en-US" sz="1200" b="1" dirty="0" smtClean="0">
                <a:latin typeface="+mn-ea"/>
              </a:rPr>
              <a:t>し</a:t>
            </a:r>
            <a:r>
              <a:rPr kumimoji="1" lang="ja-JP" altLang="en-US" sz="1200" b="1" dirty="0" smtClean="0">
                <a:latin typeface="+mn-ea"/>
              </a:rPr>
              <a:t>込</a:t>
            </a:r>
            <a:r>
              <a:rPr lang="ja-JP" altLang="en-US" sz="1200" b="1" dirty="0" smtClean="0">
                <a:latin typeface="+mn-ea"/>
              </a:rPr>
              <a:t>ください。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 smtClean="0">
                <a:latin typeface="+mn-ea"/>
              </a:rPr>
              <a:t>　（定員に達した場合は、早期終了させていただきます。</a:t>
            </a:r>
            <a:endParaRPr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b="1" dirty="0" smtClean="0">
                <a:latin typeface="+mn-ea"/>
              </a:rPr>
              <a:t>申し込み企業多数の場合は、</a:t>
            </a:r>
            <a:r>
              <a:rPr lang="en-US" altLang="ja-JP" sz="1200" b="1" dirty="0" smtClean="0">
                <a:latin typeface="+mn-ea"/>
              </a:rPr>
              <a:t>1</a:t>
            </a:r>
            <a:r>
              <a:rPr lang="ja-JP" altLang="en-US" sz="1200" b="1" dirty="0" smtClean="0">
                <a:latin typeface="+mn-ea"/>
              </a:rPr>
              <a:t>社</a:t>
            </a:r>
            <a:r>
              <a:rPr lang="en-US" altLang="ja-JP" sz="1200" b="1" dirty="0" smtClean="0">
                <a:latin typeface="+mn-ea"/>
              </a:rPr>
              <a:t>1</a:t>
            </a:r>
            <a:r>
              <a:rPr lang="ja-JP" altLang="en-US" sz="1200" b="1" dirty="0" smtClean="0">
                <a:latin typeface="+mn-ea"/>
              </a:rPr>
              <a:t>・</a:t>
            </a:r>
            <a:r>
              <a:rPr lang="en-US" altLang="ja-JP" sz="1200" b="1" dirty="0" smtClean="0">
                <a:latin typeface="+mn-ea"/>
              </a:rPr>
              <a:t>2</a:t>
            </a:r>
            <a:r>
              <a:rPr lang="ja-JP" altLang="en-US" sz="1200" b="1" dirty="0" smtClean="0">
                <a:latin typeface="+mn-ea"/>
              </a:rPr>
              <a:t>名に調整させて</a:t>
            </a:r>
            <a:r>
              <a:rPr lang="ja-JP" altLang="en-US" sz="1200" b="1" dirty="0" err="1" smtClean="0">
                <a:latin typeface="+mn-ea"/>
              </a:rPr>
              <a:t>い</a:t>
            </a:r>
            <a:endParaRPr lang="en-US" altLang="ja-JP" sz="1200" b="1" dirty="0" smtClean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 smtClean="0">
                <a:latin typeface="+mn-ea"/>
              </a:rPr>
              <a:t>  ただきます。）</a:t>
            </a:r>
            <a:endParaRPr kumimoji="1" lang="ja-JP" altLang="en-US" sz="1200" b="1" dirty="0">
              <a:latin typeface="+mn-ea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982" y="4759510"/>
            <a:ext cx="2810783" cy="2014394"/>
          </a:xfrm>
          <a:prstGeom prst="rect">
            <a:avLst/>
          </a:prstGeom>
        </p:spPr>
      </p:pic>
      <p:sp>
        <p:nvSpPr>
          <p:cNvPr id="23" name="角丸四角形 22"/>
          <p:cNvSpPr/>
          <p:nvPr/>
        </p:nvSpPr>
        <p:spPr>
          <a:xfrm>
            <a:off x="72000" y="7452000"/>
            <a:ext cx="6696000" cy="1368000"/>
          </a:xfrm>
          <a:prstGeom prst="roundRect">
            <a:avLst>
              <a:gd name="adj" fmla="val 9350"/>
            </a:avLst>
          </a:prstGeom>
          <a:solidFill>
            <a:schemeClr val="bg1"/>
          </a:solidFill>
          <a:ln w="889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36000" rtlCol="0" anchor="t"/>
          <a:lstStyle/>
          <a:p>
            <a:pPr>
              <a:lnSpc>
                <a:spcPts val="1200"/>
              </a:lnSpc>
              <a:spcBef>
                <a:spcPts val="600"/>
              </a:spcBef>
            </a:pPr>
            <a:endParaRPr lang="en-US" altLang="ja-JP" sz="1200" b="1" dirty="0" smtClean="0">
              <a:solidFill>
                <a:schemeClr val="tx1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375409" y="6984834"/>
            <a:ext cx="1592809" cy="399860"/>
            <a:chOff x="-2085851" y="5918034"/>
            <a:chExt cx="1592809" cy="399860"/>
          </a:xfrm>
        </p:grpSpPr>
        <p:sp>
          <p:nvSpPr>
            <p:cNvPr id="24" name="角丸四角形 23"/>
            <p:cNvSpPr/>
            <p:nvPr/>
          </p:nvSpPr>
          <p:spPr>
            <a:xfrm>
              <a:off x="-2085851" y="5921894"/>
              <a:ext cx="1548000" cy="396000"/>
            </a:xfrm>
            <a:prstGeom prst="roundRect">
              <a:avLst/>
            </a:prstGeom>
            <a:solidFill>
              <a:schemeClr val="bg1"/>
            </a:solidFill>
            <a:ln w="889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-2041042" y="5918034"/>
              <a:ext cx="1548000" cy="3960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1600" b="1" dirty="0" smtClean="0"/>
                <a:t>検索事業領域</a:t>
              </a:r>
              <a:endParaRPr kumimoji="1" lang="ja-JP" altLang="en-US" sz="1600" b="1" dirty="0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0" y="9181475"/>
            <a:ext cx="6857324" cy="724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-4622" y="9181475"/>
            <a:ext cx="68523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お問合せ（事務局）</a:t>
            </a:r>
            <a:endParaRPr kumimoji="1" lang="en-US" altLang="ja-JP" sz="1400" b="1" dirty="0" smtClean="0"/>
          </a:p>
          <a:p>
            <a:r>
              <a:rPr lang="ja-JP" altLang="en-US" sz="1400" b="1" dirty="0" smtClean="0"/>
              <a:t>公益財団法人国際</a:t>
            </a:r>
            <a:r>
              <a:rPr lang="ja-JP" altLang="en-US" sz="1400" b="1" dirty="0"/>
              <a:t>環境</a:t>
            </a:r>
            <a:r>
              <a:rPr lang="ja-JP" altLang="en-US" sz="1400" b="1" dirty="0" smtClean="0"/>
              <a:t>技術移転センター（ＩＣＥＴＴ）地球環境部 事業企画課 水谷</a:t>
            </a:r>
            <a:endParaRPr lang="en-US" altLang="ja-JP" sz="1400" b="1" dirty="0" smtClean="0"/>
          </a:p>
          <a:p>
            <a:r>
              <a:rPr lang="en-US" altLang="ja-JP" sz="1400" b="1" dirty="0" smtClean="0"/>
              <a:t>TEL</a:t>
            </a:r>
            <a:r>
              <a:rPr kumimoji="1" lang="ja-JP" altLang="en-US" sz="1400" b="1" dirty="0" smtClean="0"/>
              <a:t>：</a:t>
            </a:r>
            <a:r>
              <a:rPr lang="en-US" altLang="ja-JP" sz="1400" b="1" dirty="0" smtClean="0"/>
              <a:t>059-329-3500  </a:t>
            </a:r>
            <a:r>
              <a:rPr lang="ja-JP" altLang="en-US" sz="1400" b="1" dirty="0" smtClean="0"/>
              <a:t>　</a:t>
            </a:r>
            <a:r>
              <a:rPr lang="en-US" altLang="ja-JP" sz="1400" b="1" dirty="0" smtClean="0"/>
              <a:t> FAX</a:t>
            </a:r>
            <a:r>
              <a:rPr lang="ja-JP" altLang="en-US" sz="1400" b="1" dirty="0" smtClean="0"/>
              <a:t>：</a:t>
            </a:r>
            <a:r>
              <a:rPr lang="en-US" altLang="ja-JP" sz="1400" b="1" dirty="0" smtClean="0"/>
              <a:t>059-329-8115</a:t>
            </a:r>
            <a:r>
              <a:rPr kumimoji="1" lang="ja-JP" altLang="en-US" sz="1400" b="1" dirty="0" smtClean="0"/>
              <a:t>　　</a:t>
            </a:r>
            <a:r>
              <a:rPr lang="en-US" altLang="ja-JP" sz="1400" b="1" dirty="0" smtClean="0"/>
              <a:t>E-mail</a:t>
            </a:r>
            <a:r>
              <a:rPr kumimoji="1" lang="ja-JP" altLang="en-US" sz="1400" b="1" dirty="0" smtClean="0"/>
              <a:t>： </a:t>
            </a:r>
            <a:r>
              <a:rPr lang="en-US" altLang="ja-JP" sz="1400" b="1" dirty="0" smtClean="0"/>
              <a:t>webmaster</a:t>
            </a:r>
            <a:r>
              <a:rPr kumimoji="1" lang="en-US" altLang="ja-JP" sz="1400" b="1" dirty="0" smtClean="0"/>
              <a:t>@icett.or.jp </a:t>
            </a:r>
            <a:endParaRPr kumimoji="1" lang="ja-JP" altLang="en-US" sz="1400" b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2553" y="8813955"/>
            <a:ext cx="6325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※</a:t>
            </a:r>
            <a:r>
              <a:rPr lang="ja-JP" altLang="en-US" sz="1000" dirty="0" smtClean="0"/>
              <a:t>ニーズ発表会参加には申し込みが必要です。（裏面参照）</a:t>
            </a:r>
            <a:endParaRPr lang="en-US" altLang="ja-JP" sz="1000" dirty="0" smtClean="0"/>
          </a:p>
          <a:p>
            <a:r>
              <a:rPr kumimoji="1" lang="en-US" altLang="ja-JP" sz="1000" dirty="0" smtClean="0"/>
              <a:t>※</a:t>
            </a:r>
            <a:r>
              <a:rPr kumimoji="1" lang="ja-JP" altLang="en-US" sz="1000" dirty="0" smtClean="0"/>
              <a:t>本説明会で得たニーズ等の情報は提案のみの使用とし、他での使用を禁止いたします。</a:t>
            </a:r>
            <a:endParaRPr kumimoji="1" lang="ja-JP" altLang="en-US" sz="1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60000" y="7524000"/>
            <a:ext cx="3004500" cy="124649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200" b="1" dirty="0" smtClean="0"/>
              <a:t>③パイプライン・インフラ技術</a:t>
            </a:r>
            <a:endParaRPr kumimoji="1" lang="en-US" altLang="ja-JP" sz="1200" b="1" dirty="0" smtClean="0"/>
          </a:p>
          <a:p>
            <a:pPr>
              <a:lnSpc>
                <a:spcPts val="1200"/>
              </a:lnSpc>
            </a:pPr>
            <a:r>
              <a:rPr lang="ja-JP" altLang="en-US" sz="1200" dirty="0"/>
              <a:t>　</a:t>
            </a:r>
            <a:r>
              <a:rPr lang="ja-JP" altLang="en-US" sz="900" dirty="0" smtClean="0"/>
              <a:t>・パイプラインの保全・修繕技術</a:t>
            </a:r>
            <a:endParaRPr lang="en-US" altLang="ja-JP" sz="900" dirty="0"/>
          </a:p>
          <a:p>
            <a:pPr>
              <a:lnSpc>
                <a:spcPts val="1200"/>
              </a:lnSpc>
            </a:pPr>
            <a:r>
              <a:rPr kumimoji="1" lang="en-US" altLang="ja-JP" sz="900" dirty="0" smtClean="0"/>
              <a:t>    </a:t>
            </a:r>
            <a:r>
              <a:rPr kumimoji="1" lang="ja-JP" altLang="en-US" sz="900" dirty="0" smtClean="0"/>
              <a:t>・ＬＮＧ関連技術　・電力関連技術</a:t>
            </a:r>
            <a:endParaRPr kumimoji="1" lang="en-US" altLang="ja-JP" sz="900" dirty="0" smtClean="0"/>
          </a:p>
          <a:p>
            <a:pPr>
              <a:lnSpc>
                <a:spcPts val="1200"/>
              </a:lnSpc>
              <a:spcBef>
                <a:spcPts val="600"/>
              </a:spcBef>
            </a:pPr>
            <a:r>
              <a:rPr lang="ja-JP" altLang="en-US" sz="1200" b="1" dirty="0" smtClean="0"/>
              <a:t>④</a:t>
            </a:r>
            <a:r>
              <a:rPr lang="ja-JP" altLang="en-US" sz="1200" b="1" dirty="0"/>
              <a:t>材料</a:t>
            </a:r>
            <a:r>
              <a:rPr lang="ja-JP" altLang="en-US" sz="1200" b="1" dirty="0" smtClean="0"/>
              <a:t>技術</a:t>
            </a:r>
            <a:endParaRPr lang="en-US" altLang="ja-JP" sz="1200" b="1" dirty="0" smtClean="0"/>
          </a:p>
          <a:p>
            <a:pPr>
              <a:lnSpc>
                <a:spcPts val="1200"/>
              </a:lnSpc>
            </a:pPr>
            <a:r>
              <a:rPr kumimoji="1" lang="ja-JP" altLang="en-US" sz="1200" dirty="0"/>
              <a:t>　</a:t>
            </a:r>
            <a:r>
              <a:rPr kumimoji="1" lang="ja-JP" altLang="en-US" sz="900" dirty="0" smtClean="0"/>
              <a:t>・</a:t>
            </a:r>
            <a:r>
              <a:rPr lang="ja-JP" altLang="en-US" sz="900" dirty="0"/>
              <a:t>フィルター</a:t>
            </a:r>
            <a:r>
              <a:rPr lang="ja-JP" altLang="en-US" sz="900" dirty="0" smtClean="0"/>
              <a:t>材料 </a:t>
            </a:r>
            <a:r>
              <a:rPr kumimoji="1" lang="ja-JP" altLang="en-US" sz="900" dirty="0" smtClean="0"/>
              <a:t>　・</a:t>
            </a:r>
            <a:r>
              <a:rPr lang="ja-JP" altLang="en-US" sz="900" dirty="0" smtClean="0"/>
              <a:t>高熱伝導性樹脂の作製</a:t>
            </a:r>
            <a:endParaRPr kumimoji="1" lang="en-US" altLang="ja-JP" sz="900" dirty="0" smtClean="0"/>
          </a:p>
          <a:p>
            <a:pPr>
              <a:lnSpc>
                <a:spcPts val="1200"/>
              </a:lnSpc>
            </a:pPr>
            <a:r>
              <a:rPr lang="ja-JP" altLang="en-US" sz="900" dirty="0"/>
              <a:t>　 </a:t>
            </a:r>
            <a:r>
              <a:rPr lang="ja-JP" altLang="en-US" sz="900" dirty="0" smtClean="0"/>
              <a:t>・</a:t>
            </a:r>
            <a:r>
              <a:rPr lang="ja-JP" altLang="en-US" sz="900" dirty="0"/>
              <a:t>防菌・防腐・防カビ・防藻・防虫材料</a:t>
            </a:r>
            <a:endParaRPr lang="en-US" altLang="ja-JP" sz="900" dirty="0" smtClean="0"/>
          </a:p>
          <a:p>
            <a:pPr>
              <a:lnSpc>
                <a:spcPts val="1200"/>
              </a:lnSpc>
            </a:pPr>
            <a:r>
              <a:rPr lang="ja-JP" altLang="en-US" sz="900" dirty="0" smtClean="0"/>
              <a:t>    ・ナノ</a:t>
            </a:r>
            <a:r>
              <a:rPr lang="ja-JP" altLang="en-US" sz="900" dirty="0"/>
              <a:t>材料</a:t>
            </a:r>
            <a:r>
              <a:rPr lang="ja-JP" altLang="en-US" sz="900" dirty="0" smtClean="0"/>
              <a:t>合成  　 ・スプレードライ</a:t>
            </a:r>
            <a:r>
              <a:rPr lang="en-US" altLang="ja-JP" sz="900" dirty="0" smtClean="0"/>
              <a:t>,</a:t>
            </a:r>
            <a:r>
              <a:rPr lang="ja-JP" altLang="en-US" sz="900" dirty="0" smtClean="0"/>
              <a:t>フリーズドライ委託</a:t>
            </a:r>
            <a:endParaRPr lang="en-US" altLang="ja-JP" sz="9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356000" y="7524000"/>
            <a:ext cx="2484000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200" b="1" dirty="0" smtClean="0"/>
              <a:t>⑤ＩＣＴ</a:t>
            </a:r>
            <a:r>
              <a:rPr lang="en-US" altLang="ja-JP" sz="1200" b="1" dirty="0" smtClean="0"/>
              <a:t>/</a:t>
            </a:r>
            <a:r>
              <a:rPr lang="ja-JP" altLang="en-US" sz="1200" b="1" dirty="0" smtClean="0"/>
              <a:t>ＩｏＴ</a:t>
            </a:r>
            <a:endParaRPr lang="en-US" altLang="ja-JP" sz="1200" b="1" dirty="0" smtClean="0"/>
          </a:p>
          <a:p>
            <a:pPr>
              <a:lnSpc>
                <a:spcPts val="1200"/>
              </a:lnSpc>
            </a:pPr>
            <a:r>
              <a:rPr kumimoji="1" lang="ja-JP" altLang="en-US" sz="900" dirty="0"/>
              <a:t>　</a:t>
            </a:r>
            <a:r>
              <a:rPr lang="ja-JP" altLang="en-US" sz="900" dirty="0"/>
              <a:t> </a:t>
            </a:r>
            <a:r>
              <a:rPr lang="ja-JP" altLang="en-US" sz="900" dirty="0" smtClean="0"/>
              <a:t>・ 電力デバイスの状態監視技術</a:t>
            </a:r>
            <a:endParaRPr lang="en-US" altLang="ja-JP" sz="900" dirty="0" smtClean="0"/>
          </a:p>
          <a:p>
            <a:pPr>
              <a:lnSpc>
                <a:spcPts val="1200"/>
              </a:lnSpc>
            </a:pPr>
            <a:r>
              <a:rPr kumimoji="1" lang="ja-JP" altLang="en-US" sz="900" dirty="0"/>
              <a:t>　</a:t>
            </a:r>
            <a:r>
              <a:rPr lang="ja-JP" altLang="en-US" sz="900" dirty="0"/>
              <a:t> </a:t>
            </a:r>
            <a:r>
              <a:rPr kumimoji="1" lang="ja-JP" altLang="en-US" sz="900" dirty="0" smtClean="0"/>
              <a:t>・ ＥＭＳ</a:t>
            </a:r>
            <a:r>
              <a:rPr lang="ja-JP" altLang="en-US" sz="900" dirty="0" smtClean="0"/>
              <a:t>サービス</a:t>
            </a:r>
            <a:endParaRPr lang="en-US" altLang="ja-JP" sz="900" dirty="0" smtClean="0"/>
          </a:p>
          <a:p>
            <a:pPr>
              <a:lnSpc>
                <a:spcPts val="1200"/>
              </a:lnSpc>
            </a:pPr>
            <a:r>
              <a:rPr lang="ja-JP" altLang="en-US" sz="900" dirty="0" smtClean="0"/>
              <a:t>       （計測</a:t>
            </a:r>
            <a:r>
              <a:rPr lang="ja-JP" altLang="en-US" sz="900" dirty="0"/>
              <a:t>端末</a:t>
            </a:r>
            <a:r>
              <a:rPr lang="ja-JP" altLang="en-US" sz="900" dirty="0" smtClean="0"/>
              <a:t>・データ分析・サービス提供方法）</a:t>
            </a:r>
            <a:endParaRPr lang="en-US" altLang="ja-JP" sz="900" dirty="0"/>
          </a:p>
          <a:p>
            <a:pPr>
              <a:lnSpc>
                <a:spcPts val="1200"/>
              </a:lnSpc>
            </a:pPr>
            <a:r>
              <a:rPr kumimoji="1" lang="ja-JP" altLang="en-US" sz="900" dirty="0" smtClean="0"/>
              <a:t>　 </a:t>
            </a:r>
            <a:r>
              <a:rPr lang="ja-JP" altLang="en-US" sz="900" dirty="0" smtClean="0"/>
              <a:t>・ ガス工事現場でのＩｏＴ活用</a:t>
            </a:r>
            <a:endParaRPr lang="en-US" altLang="ja-JP" sz="900" dirty="0" smtClean="0"/>
          </a:p>
          <a:p>
            <a:pPr>
              <a:lnSpc>
                <a:spcPts val="1200"/>
              </a:lnSpc>
            </a:pPr>
            <a:r>
              <a:rPr kumimoji="1" lang="ja-JP" altLang="en-US" sz="900" dirty="0" smtClean="0"/>
              <a:t>　 ・</a:t>
            </a:r>
            <a:r>
              <a:rPr lang="ja-JP" altLang="en-US" sz="900" dirty="0" smtClean="0"/>
              <a:t>音声認識</a:t>
            </a:r>
            <a:r>
              <a:rPr lang="ja-JP" altLang="en-US" sz="900" dirty="0"/>
              <a:t>技術</a:t>
            </a:r>
            <a:endParaRPr kumimoji="1" lang="ja-JP" altLang="en-US" sz="9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4000" y="3757140"/>
            <a:ext cx="6352893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800" b="1" dirty="0" err="1" smtClean="0">
                <a:ln/>
                <a:solidFill>
                  <a:srgbClr val="FF0000"/>
                </a:solidFill>
              </a:rPr>
              <a:t>ｰ</a:t>
            </a:r>
            <a:r>
              <a:rPr lang="ja-JP" altLang="en-US" sz="2800" b="1" dirty="0" smtClean="0">
                <a:ln/>
                <a:solidFill>
                  <a:srgbClr val="FF0000"/>
                </a:solidFill>
              </a:rPr>
              <a:t>大阪ガス㈱開発ニーズ説明会</a:t>
            </a:r>
            <a:r>
              <a:rPr lang="ja-JP" altLang="en-US" sz="2800" b="1" dirty="0" err="1" smtClean="0">
                <a:ln/>
                <a:solidFill>
                  <a:srgbClr val="FF0000"/>
                </a:solidFill>
              </a:rPr>
              <a:t>ｰ</a:t>
            </a:r>
            <a:endParaRPr kumimoji="1" lang="ja-JP" altLang="en-US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995559" y="4255774"/>
            <a:ext cx="2653464" cy="4554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3975" cmpd="thinThick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58774" y="4316537"/>
            <a:ext cx="2271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参加無料・申し込み要</a:t>
            </a:r>
            <a:endParaRPr kumimoji="1" lang="ja-JP" altLang="en-US" sz="1600" b="1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000" y="7956000"/>
            <a:ext cx="2196000" cy="86177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200" b="1" dirty="0"/>
              <a:t>②燃料電池・家庭用機器</a:t>
            </a:r>
            <a:endParaRPr lang="en-US" altLang="ja-JP" sz="1200" b="1" dirty="0"/>
          </a:p>
          <a:p>
            <a:pPr>
              <a:lnSpc>
                <a:spcPts val="1200"/>
              </a:lnSpc>
            </a:pPr>
            <a:r>
              <a:rPr lang="ja-JP" altLang="en-US" sz="900" dirty="0"/>
              <a:t>　</a:t>
            </a:r>
            <a:r>
              <a:rPr lang="ja-JP" altLang="en-US" sz="900" dirty="0" smtClean="0"/>
              <a:t> ・</a:t>
            </a:r>
            <a:r>
              <a:rPr lang="ja-JP" altLang="en-US" sz="900" dirty="0"/>
              <a:t>家庭用燃料電池</a:t>
            </a:r>
            <a:endParaRPr lang="en-US" altLang="ja-JP" sz="900" dirty="0"/>
          </a:p>
          <a:p>
            <a:pPr>
              <a:lnSpc>
                <a:spcPts val="1200"/>
              </a:lnSpc>
            </a:pPr>
            <a:r>
              <a:rPr lang="ja-JP" altLang="en-US" sz="900" dirty="0"/>
              <a:t>　　（コストダウン・コンパクト化・高効率化）</a:t>
            </a:r>
            <a:endParaRPr lang="en-US" altLang="ja-JP" sz="900" dirty="0"/>
          </a:p>
          <a:p>
            <a:pPr>
              <a:lnSpc>
                <a:spcPts val="1200"/>
              </a:lnSpc>
            </a:pPr>
            <a:r>
              <a:rPr lang="ja-JP" altLang="en-US" sz="900" dirty="0"/>
              <a:t> 　・セラミックスの高硬度化</a:t>
            </a:r>
            <a:endParaRPr lang="en-US" altLang="ja-JP" sz="900" dirty="0"/>
          </a:p>
          <a:p>
            <a:pPr>
              <a:lnSpc>
                <a:spcPts val="1200"/>
              </a:lnSpc>
            </a:pPr>
            <a:r>
              <a:rPr lang="ja-JP" altLang="en-US" sz="900" dirty="0"/>
              <a:t>　 ・ガスコンロ調理の利便性向上</a:t>
            </a:r>
            <a:endParaRPr lang="en-US" altLang="ja-JP" sz="9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2000" y="7524000"/>
            <a:ext cx="230235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200"/>
              </a:lnSpc>
              <a:spcBef>
                <a:spcPts val="600"/>
              </a:spcBef>
            </a:pPr>
            <a:r>
              <a:rPr lang="ja-JP" altLang="en-US" sz="1200" b="1" dirty="0"/>
              <a:t>①業務用・産業用機器</a:t>
            </a:r>
            <a:endParaRPr lang="en-US" altLang="ja-JP" sz="1200" b="1" dirty="0"/>
          </a:p>
          <a:p>
            <a:pPr>
              <a:lnSpc>
                <a:spcPts val="1200"/>
              </a:lnSpc>
            </a:pPr>
            <a:r>
              <a:rPr lang="ja-JP" altLang="en-US" sz="2000" dirty="0" smtClean="0"/>
              <a:t>  </a:t>
            </a:r>
            <a:r>
              <a:rPr lang="ja-JP" altLang="en-US" sz="900" dirty="0" smtClean="0"/>
              <a:t>・</a:t>
            </a:r>
            <a:r>
              <a:rPr lang="ja-JP" altLang="en-US" sz="900" dirty="0"/>
              <a:t>排熱利用技術　　・工場排水処理技術</a:t>
            </a:r>
            <a:endParaRPr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8549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383645"/>
              </p:ext>
            </p:extLst>
          </p:nvPr>
        </p:nvGraphicFramePr>
        <p:xfrm>
          <a:off x="295702" y="6056463"/>
          <a:ext cx="591502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79329" y="-166056"/>
            <a:ext cx="6858000" cy="1001804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9329" y="5317959"/>
            <a:ext cx="6858000" cy="4588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2553" y="-45224"/>
            <a:ext cx="6352893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800" b="1" dirty="0" smtClean="0">
                <a:ln/>
                <a:solidFill>
                  <a:srgbClr val="FF0000"/>
                </a:solidFill>
              </a:rPr>
              <a:t>ｰ　オープンイノベーションの流れ　</a:t>
            </a:r>
            <a:r>
              <a:rPr lang="ja-JP" altLang="en-US" sz="2800" b="1" dirty="0" err="1" smtClean="0">
                <a:ln/>
                <a:solidFill>
                  <a:srgbClr val="FF0000"/>
                </a:solidFill>
              </a:rPr>
              <a:t>ｰ</a:t>
            </a:r>
            <a:endParaRPr kumimoji="1" lang="ja-JP" altLang="en-US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7675" y="618895"/>
            <a:ext cx="2453021" cy="33216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915" y="636794"/>
            <a:ext cx="2646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開発ニーズ説明会参加申し込み</a:t>
            </a:r>
            <a:endParaRPr kumimoji="1" lang="ja-JP" altLang="en-US" sz="1400" dirty="0"/>
          </a:p>
        </p:txBody>
      </p:sp>
      <p:sp>
        <p:nvSpPr>
          <p:cNvPr id="9" name="角丸四角形 8"/>
          <p:cNvSpPr/>
          <p:nvPr/>
        </p:nvSpPr>
        <p:spPr>
          <a:xfrm>
            <a:off x="2980705" y="631388"/>
            <a:ext cx="3740727" cy="307777"/>
          </a:xfrm>
          <a:prstGeom prst="roundRect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>
            <a:stCxn id="7" idx="3"/>
            <a:endCxn id="9" idx="1"/>
          </p:cNvCxnSpPr>
          <p:nvPr/>
        </p:nvCxnSpPr>
        <p:spPr>
          <a:xfrm>
            <a:off x="2600696" y="784979"/>
            <a:ext cx="380009" cy="2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997055" y="657107"/>
            <a:ext cx="3803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下記の申込書でお申し込みください（</a:t>
            </a:r>
            <a:r>
              <a:rPr lang="ja-JP" altLang="en-US" sz="1200" dirty="0" smtClean="0">
                <a:latin typeface="+mn-ea"/>
              </a:rPr>
              <a:t>締切：</a:t>
            </a:r>
            <a:r>
              <a:rPr lang="en-US" altLang="ja-JP" sz="1200" dirty="0">
                <a:latin typeface="+mn-ea"/>
              </a:rPr>
              <a:t>7</a:t>
            </a:r>
            <a:r>
              <a:rPr kumimoji="1" lang="ja-JP" altLang="en-US" sz="1200" dirty="0" smtClean="0">
                <a:latin typeface="+mn-ea"/>
              </a:rPr>
              <a:t>月</a:t>
            </a:r>
            <a:r>
              <a:rPr lang="en-US" altLang="ja-JP" sz="1200" dirty="0" smtClean="0">
                <a:latin typeface="+mn-ea"/>
              </a:rPr>
              <a:t>20</a:t>
            </a:r>
            <a:r>
              <a:rPr kumimoji="1" lang="ja-JP" altLang="en-US" sz="1200" dirty="0" smtClean="0">
                <a:latin typeface="+mn-ea"/>
              </a:rPr>
              <a:t>日</a:t>
            </a:r>
            <a:r>
              <a:rPr kumimoji="1" lang="en-US" altLang="ja-JP" sz="1200" dirty="0" smtClean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木</a:t>
            </a:r>
            <a:r>
              <a:rPr kumimoji="1" lang="ja-JP" altLang="en-US" sz="1200" dirty="0" smtClean="0">
                <a:latin typeface="+mn-ea"/>
              </a:rPr>
              <a:t>）</a:t>
            </a:r>
            <a:r>
              <a:rPr kumimoji="1" lang="en-US" altLang="ja-JP" sz="1200" dirty="0" smtClean="0">
                <a:latin typeface="+mn-ea"/>
              </a:rPr>
              <a:t>)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52554" y="1216126"/>
            <a:ext cx="2609472" cy="332167"/>
          </a:xfrm>
          <a:prstGeom prst="round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4651" y="1232449"/>
            <a:ext cx="2771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開発ニーズ説明会参加受付連絡</a:t>
            </a:r>
            <a:endParaRPr kumimoji="1" lang="ja-JP" altLang="en-US" sz="1400" dirty="0"/>
          </a:p>
        </p:txBody>
      </p:sp>
      <p:cxnSp>
        <p:nvCxnSpPr>
          <p:cNvPr id="21" name="直線コネクタ 20"/>
          <p:cNvCxnSpPr>
            <a:stCxn id="19" idx="3"/>
            <a:endCxn id="25" idx="1"/>
          </p:cNvCxnSpPr>
          <p:nvPr/>
        </p:nvCxnSpPr>
        <p:spPr>
          <a:xfrm flipV="1">
            <a:off x="2862026" y="1380293"/>
            <a:ext cx="118680" cy="191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2980706" y="1226404"/>
            <a:ext cx="3624740" cy="30777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80706" y="1235578"/>
            <a:ext cx="3740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事務局より、</a:t>
            </a:r>
            <a:r>
              <a:rPr lang="ja-JP" altLang="en-US" sz="1200" dirty="0" smtClean="0">
                <a:latin typeface="+mn-ea"/>
              </a:rPr>
              <a:t>連絡</a:t>
            </a:r>
            <a:r>
              <a:rPr kumimoji="1" lang="ja-JP" altLang="en-US" sz="1200" dirty="0" smtClean="0">
                <a:latin typeface="+mn-ea"/>
              </a:rPr>
              <a:t>します。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47777" y="1811141"/>
            <a:ext cx="2487833" cy="332167"/>
          </a:xfrm>
          <a:prstGeom prst="roundRect">
            <a:avLst/>
          </a:prstGeom>
          <a:solidFill>
            <a:schemeClr val="bg1"/>
          </a:solidFill>
          <a:ln w="635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1446" y="1830126"/>
            <a:ext cx="2637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開発ニーズ説明会</a:t>
            </a:r>
            <a:r>
              <a:rPr kumimoji="1" lang="en-US" altLang="ja-JP" sz="1400" dirty="0" smtClean="0">
                <a:latin typeface="+mn-ea"/>
              </a:rPr>
              <a:t>(</a:t>
            </a:r>
            <a:r>
              <a:rPr lang="en-US" altLang="ja-JP" sz="1400" dirty="0">
                <a:latin typeface="+mn-ea"/>
              </a:rPr>
              <a:t>7</a:t>
            </a:r>
            <a:r>
              <a:rPr kumimoji="1" lang="ja-JP" altLang="en-US" sz="1400" dirty="0" smtClean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31</a:t>
            </a:r>
            <a:r>
              <a:rPr kumimoji="1" lang="ja-JP" altLang="en-US" sz="1400" dirty="0" smtClean="0">
                <a:latin typeface="+mn-ea"/>
              </a:rPr>
              <a:t>日</a:t>
            </a:r>
            <a:r>
              <a:rPr lang="en-US" altLang="ja-JP" sz="1400" dirty="0" smtClean="0">
                <a:latin typeface="+mn-ea"/>
              </a:rPr>
              <a:t>(</a:t>
            </a:r>
            <a:r>
              <a:rPr lang="ja-JP" altLang="en-US" sz="1400" dirty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))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997516" y="1821421"/>
            <a:ext cx="3624740" cy="530570"/>
          </a:xfrm>
          <a:prstGeom prst="roundRect">
            <a:avLst>
              <a:gd name="adj" fmla="val 13133"/>
            </a:avLst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020666" y="1847090"/>
            <a:ext cx="3484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大阪ガス㈱より、開発ニーズ及び面談エントリーシートの記載方法を説明</a:t>
            </a:r>
            <a:r>
              <a:rPr kumimoji="1" lang="ja-JP" altLang="en-US" sz="1200" dirty="0" smtClean="0">
                <a:latin typeface="+mn-ea"/>
              </a:rPr>
              <a:t>します。</a:t>
            </a:r>
            <a:endParaRPr kumimoji="1" lang="en-US" altLang="ja-JP" sz="1200" dirty="0" smtClean="0">
              <a:latin typeface="+mn-ea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2672698" y="1984014"/>
            <a:ext cx="29848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252553" y="2643305"/>
            <a:ext cx="1985680" cy="49090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4980" y="2638247"/>
            <a:ext cx="1942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面談エントリーシート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（提案書）の提出</a:t>
            </a:r>
            <a:endParaRPr kumimoji="1" lang="ja-JP" altLang="en-US" sz="1400" dirty="0"/>
          </a:p>
        </p:txBody>
      </p:sp>
      <p:sp>
        <p:nvSpPr>
          <p:cNvPr id="48" name="角丸四角形 47"/>
          <p:cNvSpPr/>
          <p:nvPr/>
        </p:nvSpPr>
        <p:spPr>
          <a:xfrm>
            <a:off x="280446" y="4065729"/>
            <a:ext cx="2744963" cy="33216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15676" y="4105795"/>
            <a:ext cx="2916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大阪ガス㈱のニーズ基準に満たした場合</a:t>
            </a:r>
            <a:endParaRPr kumimoji="1" lang="ja-JP" altLang="en-US" sz="1200" dirty="0"/>
          </a:p>
        </p:txBody>
      </p:sp>
      <p:sp>
        <p:nvSpPr>
          <p:cNvPr id="50" name="角丸四角形 49"/>
          <p:cNvSpPr/>
          <p:nvPr/>
        </p:nvSpPr>
        <p:spPr>
          <a:xfrm>
            <a:off x="3248167" y="4074854"/>
            <a:ext cx="3499608" cy="473209"/>
          </a:xfrm>
          <a:prstGeom prst="roundRect">
            <a:avLst/>
          </a:prstGeom>
          <a:solidFill>
            <a:schemeClr val="bg1"/>
          </a:solidFill>
          <a:ln w="22225">
            <a:solidFill>
              <a:srgbClr val="0085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360203" y="4086398"/>
            <a:ext cx="3265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事務局</a:t>
            </a:r>
            <a:r>
              <a:rPr kumimoji="1" lang="ja-JP" altLang="en-US" sz="1200" dirty="0" smtClean="0">
                <a:latin typeface="+mn-ea"/>
              </a:rPr>
              <a:t>が、マッチングの日程を調整し、連絡します。</a:t>
            </a:r>
            <a:r>
              <a:rPr kumimoji="1" lang="en-US" altLang="ja-JP" sz="1200" dirty="0" smtClean="0">
                <a:latin typeface="+mn-ea"/>
              </a:rPr>
              <a:t>(</a:t>
            </a:r>
            <a:r>
              <a:rPr lang="en-US" altLang="ja-JP" sz="1200" dirty="0">
                <a:latin typeface="+mn-ea"/>
              </a:rPr>
              <a:t>9</a:t>
            </a:r>
            <a:r>
              <a:rPr lang="ja-JP" altLang="en-US" sz="1200" dirty="0" smtClean="0">
                <a:latin typeface="+mn-ea"/>
              </a:rPr>
              <a:t>月中旬頃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30007" y="4714265"/>
            <a:ext cx="2600127" cy="489340"/>
          </a:xfrm>
          <a:prstGeom prst="roundRect">
            <a:avLst/>
          </a:prstGeom>
          <a:solidFill>
            <a:schemeClr val="bg1"/>
          </a:solidFill>
          <a:ln w="635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4164" y="4684076"/>
            <a:ext cx="258297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+mn-ea"/>
              </a:rPr>
              <a:t>マッチング</a:t>
            </a:r>
            <a:r>
              <a:rPr kumimoji="1" lang="ja-JP" altLang="en-US" sz="1400" b="1" dirty="0" smtClean="0">
                <a:latin typeface="+mn-ea"/>
              </a:rPr>
              <a:t>会</a:t>
            </a:r>
            <a:endParaRPr lang="en-US" altLang="ja-JP" sz="1400" b="1" dirty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（</a:t>
            </a:r>
            <a:r>
              <a:rPr lang="en-US" altLang="ja-JP" sz="1400" dirty="0" smtClean="0">
                <a:latin typeface="+mn-ea"/>
              </a:rPr>
              <a:t>10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10</a:t>
            </a:r>
            <a:r>
              <a:rPr lang="ja-JP" altLang="en-US" sz="1400" dirty="0" smtClean="0">
                <a:latin typeface="+mn-ea"/>
              </a:rPr>
              <a:t>日、</a:t>
            </a:r>
            <a:r>
              <a:rPr lang="en-US" altLang="ja-JP" sz="1400" dirty="0" smtClean="0">
                <a:latin typeface="+mn-ea"/>
              </a:rPr>
              <a:t>11</a:t>
            </a:r>
            <a:r>
              <a:rPr lang="ja-JP" altLang="en-US" sz="1400" dirty="0" smtClean="0">
                <a:latin typeface="+mn-ea"/>
              </a:rPr>
              <a:t>日（予定））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3248166" y="4691188"/>
            <a:ext cx="3337031" cy="550948"/>
          </a:xfrm>
          <a:prstGeom prst="roundRect">
            <a:avLst>
              <a:gd name="adj" fmla="val 13133"/>
            </a:avLst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23230" y="4754517"/>
            <a:ext cx="325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大阪ガス㈱と提案企業が提案書内容に沿った個別面談をしていただきます</a:t>
            </a:r>
            <a:r>
              <a:rPr kumimoji="1" lang="ja-JP" altLang="en-US" sz="1200" dirty="0" smtClean="0"/>
              <a:t>。</a:t>
            </a:r>
            <a:endParaRPr kumimoji="1" lang="en-US" altLang="ja-JP" sz="1200" dirty="0" smtClean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436" y="5363640"/>
            <a:ext cx="675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ＦＡＸ送付先</a:t>
            </a:r>
            <a:r>
              <a:rPr lang="ja-JP" altLang="en-US" sz="1200" dirty="0"/>
              <a:t>：</a:t>
            </a:r>
            <a:r>
              <a:rPr lang="ja-JP" altLang="en-US" sz="1200" dirty="0" smtClean="0"/>
              <a:t>０５９－３２９－８１１５ （送付状不要）                 公益</a:t>
            </a:r>
            <a:r>
              <a:rPr lang="ja-JP" altLang="en-US" sz="1200" dirty="0"/>
              <a:t>財団法人国際環境技術移転センター</a:t>
            </a:r>
            <a:endParaRPr kumimoji="1" lang="en-US" altLang="ja-JP" sz="1200" dirty="0" smtClean="0"/>
          </a:p>
          <a:p>
            <a:r>
              <a:rPr kumimoji="1" lang="en-US" altLang="ja-JP" sz="1200" dirty="0" smtClean="0"/>
              <a:t>E-Mail </a:t>
            </a:r>
            <a:r>
              <a:rPr kumimoji="1" lang="ja-JP" altLang="en-US" sz="1200" dirty="0" smtClean="0"/>
              <a:t>： </a:t>
            </a:r>
            <a:r>
              <a:rPr lang="en-US" altLang="ja-JP" sz="1200" dirty="0" smtClean="0"/>
              <a:t>webmaster</a:t>
            </a:r>
            <a:r>
              <a:rPr kumimoji="1" lang="en-US" altLang="ja-JP" sz="1200" dirty="0" smtClean="0"/>
              <a:t>@icett.or.jp</a:t>
            </a:r>
            <a:r>
              <a:rPr kumimoji="1" lang="ja-JP" altLang="en-US" sz="1200" dirty="0" smtClean="0"/>
              <a:t>　　 　　　　　　　　　　　            </a:t>
            </a:r>
            <a:r>
              <a:rPr lang="ja-JP" altLang="en-US" sz="1200" dirty="0" smtClean="0"/>
              <a:t>地球環境部　事業企画課　水谷 行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申込締切：平成</a:t>
            </a:r>
            <a:r>
              <a:rPr lang="ja-JP" altLang="en-US" sz="1200" dirty="0" smtClean="0"/>
              <a:t>２９年７月２０日（木）</a:t>
            </a:r>
            <a:endParaRPr kumimoji="1" lang="ja-JP" altLang="en-US" sz="12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-39979" y="5955394"/>
            <a:ext cx="6857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大阪ガス㈱開発ニーズ説明会（平成</a:t>
            </a:r>
            <a:r>
              <a:rPr kumimoji="1" lang="en-US" altLang="ja-JP" sz="1600" b="1" dirty="0" smtClean="0"/>
              <a:t>29</a:t>
            </a:r>
            <a:r>
              <a:rPr kumimoji="1" lang="ja-JP" altLang="en-US" sz="1600" b="1" dirty="0" smtClean="0"/>
              <a:t>年</a:t>
            </a:r>
            <a:r>
              <a:rPr lang="en-US" altLang="ja-JP" sz="1600" b="1" dirty="0" smtClean="0"/>
              <a:t>7</a:t>
            </a:r>
            <a:r>
              <a:rPr lang="ja-JP" altLang="en-US" sz="1600" b="1" dirty="0" smtClean="0"/>
              <a:t>月</a:t>
            </a:r>
            <a:r>
              <a:rPr kumimoji="1" lang="en-US" altLang="ja-JP" sz="1600" b="1" dirty="0" smtClean="0"/>
              <a:t>31</a:t>
            </a:r>
            <a:r>
              <a:rPr kumimoji="1" lang="ja-JP" altLang="en-US" sz="1600" b="1" dirty="0" smtClean="0"/>
              <a:t>日（月））参加申込書</a:t>
            </a:r>
            <a:endParaRPr kumimoji="1" lang="ja-JP" altLang="en-US" sz="1600" b="1" dirty="0"/>
          </a:p>
        </p:txBody>
      </p:sp>
      <p:sp>
        <p:nvSpPr>
          <p:cNvPr id="63" name="下矢印 62"/>
          <p:cNvSpPr/>
          <p:nvPr/>
        </p:nvSpPr>
        <p:spPr>
          <a:xfrm>
            <a:off x="581025" y="989023"/>
            <a:ext cx="214954" cy="18742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下矢印 63"/>
          <p:cNvSpPr/>
          <p:nvPr/>
        </p:nvSpPr>
        <p:spPr>
          <a:xfrm>
            <a:off x="581025" y="1579485"/>
            <a:ext cx="214954" cy="18742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下矢印 64"/>
          <p:cNvSpPr/>
          <p:nvPr/>
        </p:nvSpPr>
        <p:spPr>
          <a:xfrm>
            <a:off x="613125" y="2194239"/>
            <a:ext cx="182854" cy="4032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下矢印 65"/>
          <p:cNvSpPr/>
          <p:nvPr/>
        </p:nvSpPr>
        <p:spPr>
          <a:xfrm>
            <a:off x="329931" y="3161522"/>
            <a:ext cx="237075" cy="86524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下矢印 66"/>
          <p:cNvSpPr/>
          <p:nvPr/>
        </p:nvSpPr>
        <p:spPr>
          <a:xfrm>
            <a:off x="581025" y="4438695"/>
            <a:ext cx="214954" cy="2556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下矢印 67"/>
          <p:cNvSpPr/>
          <p:nvPr/>
        </p:nvSpPr>
        <p:spPr>
          <a:xfrm>
            <a:off x="1062656" y="3161521"/>
            <a:ext cx="213694" cy="386529"/>
          </a:xfrm>
          <a:prstGeom prst="downArrow">
            <a:avLst/>
          </a:prstGeom>
          <a:solidFill>
            <a:srgbClr val="0085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0" name="直線コネクタ 69"/>
          <p:cNvCxnSpPr/>
          <p:nvPr/>
        </p:nvCxnSpPr>
        <p:spPr>
          <a:xfrm flipV="1">
            <a:off x="2237511" y="2919854"/>
            <a:ext cx="781271" cy="116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3010397" y="2664840"/>
            <a:ext cx="3624740" cy="477506"/>
          </a:xfrm>
          <a:prstGeom prst="roundRect">
            <a:avLst>
              <a:gd name="adj" fmla="val 13133"/>
            </a:avLst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978499" y="2656297"/>
            <a:ext cx="3696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大阪ガス㈱</a:t>
            </a:r>
            <a:r>
              <a:rPr lang="ja-JP" altLang="en-US" sz="1200" dirty="0">
                <a:latin typeface="+mn-ea"/>
              </a:rPr>
              <a:t>の</a:t>
            </a:r>
            <a:r>
              <a:rPr lang="ja-JP" altLang="en-US" sz="1200" dirty="0" smtClean="0">
                <a:latin typeface="+mn-ea"/>
              </a:rPr>
              <a:t>開発ニーズに沿った面談エントリーシート（提案書）を提出してくださ</a:t>
            </a:r>
            <a:r>
              <a:rPr lang="ja-JP" altLang="en-US" sz="1200" dirty="0">
                <a:latin typeface="+mn-ea"/>
              </a:rPr>
              <a:t>い</a:t>
            </a:r>
            <a:r>
              <a:rPr kumimoji="1" lang="ja-JP" altLang="en-US" sz="1200" dirty="0" smtClean="0">
                <a:latin typeface="+mn-ea"/>
              </a:rPr>
              <a:t>。（締切：</a:t>
            </a:r>
            <a:r>
              <a:rPr kumimoji="1" lang="en-US" altLang="ja-JP" sz="1200" dirty="0" smtClean="0">
                <a:latin typeface="+mn-ea"/>
              </a:rPr>
              <a:t>8</a:t>
            </a:r>
            <a:r>
              <a:rPr kumimoji="1" lang="ja-JP" altLang="en-US" sz="1200" dirty="0" smtClean="0">
                <a:latin typeface="+mn-ea"/>
              </a:rPr>
              <a:t>月</a:t>
            </a:r>
            <a:r>
              <a:rPr kumimoji="1" lang="en-US" altLang="ja-JP" sz="1200" dirty="0" smtClean="0">
                <a:latin typeface="+mn-ea"/>
              </a:rPr>
              <a:t>25</a:t>
            </a:r>
            <a:r>
              <a:rPr kumimoji="1" lang="ja-JP" altLang="en-US" sz="1200" dirty="0" smtClean="0">
                <a:latin typeface="+mn-ea"/>
              </a:rPr>
              <a:t>日</a:t>
            </a:r>
            <a:r>
              <a:rPr kumimoji="1" lang="en-US" altLang="ja-JP" sz="1200" dirty="0" smtClean="0">
                <a:latin typeface="+mn-ea"/>
              </a:rPr>
              <a:t>(</a:t>
            </a:r>
            <a:r>
              <a:rPr kumimoji="1" lang="ja-JP" altLang="en-US" sz="1200" dirty="0" smtClean="0">
                <a:latin typeface="+mn-ea"/>
              </a:rPr>
              <a:t>金）</a:t>
            </a:r>
            <a:r>
              <a:rPr kumimoji="1" lang="en-US" altLang="ja-JP" sz="1200" dirty="0" smtClean="0">
                <a:latin typeface="+mn-ea"/>
              </a:rPr>
              <a:t>)</a:t>
            </a:r>
          </a:p>
        </p:txBody>
      </p:sp>
      <p:cxnSp>
        <p:nvCxnSpPr>
          <p:cNvPr id="75" name="直線コネクタ 74"/>
          <p:cNvCxnSpPr/>
          <p:nvPr/>
        </p:nvCxnSpPr>
        <p:spPr>
          <a:xfrm flipV="1">
            <a:off x="3619100" y="3701751"/>
            <a:ext cx="378742" cy="16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3018923" y="4229100"/>
            <a:ext cx="208265" cy="17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401729"/>
              </p:ext>
            </p:extLst>
          </p:nvPr>
        </p:nvGraphicFramePr>
        <p:xfrm>
          <a:off x="137423" y="6321056"/>
          <a:ext cx="6610352" cy="30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"/>
                <a:gridCol w="2195353"/>
                <a:gridCol w="996950"/>
                <a:gridCol w="756499"/>
                <a:gridCol w="1785250"/>
              </a:tblGrid>
              <a:tr h="17323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会社名・団体名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ふりがな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30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2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所在地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〒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961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氏名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ふりがな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所属・役職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09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30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ＴＥＬ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ＦＡＸ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19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19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7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業種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卸売業 ・ 小売業 ・ サービス業 ・ 製造業 ・ 建築業 ・ 運輸業 ・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その他（　　　　　　　               　　　　　　　　　　　　　　　　　　　　　    　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7640"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本申込書に記載いただいた連絡先に、今後、中部経済産業局もしくは国際環境技術移転センターよりイベント・セミナーの案内をお送りしてよろしいでしょうか。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同意する　・　同意しない</a:t>
                      </a:r>
                      <a:endParaRPr kumimoji="1" lang="en-US" altLang="ja-JP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角丸四角形 42"/>
          <p:cNvSpPr/>
          <p:nvPr/>
        </p:nvSpPr>
        <p:spPr>
          <a:xfrm>
            <a:off x="620746" y="3558161"/>
            <a:ext cx="3045922" cy="33216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1539" y="3586910"/>
            <a:ext cx="3201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大阪ガス㈱のニーズ基準に満たなかった場合</a:t>
            </a:r>
            <a:endParaRPr kumimoji="1" lang="ja-JP" altLang="en-US" sz="1200" dirty="0"/>
          </a:p>
        </p:txBody>
      </p:sp>
      <p:sp>
        <p:nvSpPr>
          <p:cNvPr id="46" name="角丸四角形 45"/>
          <p:cNvSpPr/>
          <p:nvPr/>
        </p:nvSpPr>
        <p:spPr>
          <a:xfrm>
            <a:off x="3777374" y="3578390"/>
            <a:ext cx="2944059" cy="30777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773529" y="3582018"/>
            <a:ext cx="3037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事務局</a:t>
            </a:r>
            <a:r>
              <a:rPr kumimoji="1" lang="ja-JP" altLang="en-US" sz="1200" dirty="0" smtClean="0">
                <a:latin typeface="+mn-ea"/>
              </a:rPr>
              <a:t>より、連絡します。（</a:t>
            </a:r>
            <a:r>
              <a:rPr lang="en-US" altLang="ja-JP" sz="1200" dirty="0">
                <a:latin typeface="+mn-ea"/>
              </a:rPr>
              <a:t>9</a:t>
            </a:r>
            <a:r>
              <a:rPr kumimoji="1" lang="ja-JP" altLang="en-US" sz="1200" dirty="0" smtClean="0">
                <a:latin typeface="+mn-ea"/>
              </a:rPr>
              <a:t>月中旬頃）</a:t>
            </a:r>
            <a:endParaRPr kumimoji="1" lang="ja-JP" altLang="en-US" sz="1200" dirty="0">
              <a:latin typeface="+mn-ea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2777618" y="4962255"/>
            <a:ext cx="451498" cy="44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110251" y="9386710"/>
            <a:ext cx="6598882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貴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社事業内容等により、参加をお断りする場合がございます。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参加申込企業多数の場合、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･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名に調整させていただく場合があります。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ご記入いただいた情報は、主催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機関及び事務局にて適切に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管理いたします。参加企業情報に関しましては、事前に大阪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株式会社に提供いたします。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42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